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58" r:id="rId5"/>
    <p:sldMasterId id="2147483663" r:id="rId6"/>
  </p:sldMasterIdLst>
  <p:notesMasterIdLst>
    <p:notesMasterId r:id="rId26"/>
  </p:notesMasterIdLst>
  <p:handoutMasterIdLst>
    <p:handoutMasterId r:id="rId27"/>
  </p:handoutMasterIdLst>
  <p:sldIdLst>
    <p:sldId id="256" r:id="rId7"/>
    <p:sldId id="257" r:id="rId8"/>
    <p:sldId id="293" r:id="rId9"/>
    <p:sldId id="294" r:id="rId10"/>
    <p:sldId id="264" r:id="rId11"/>
    <p:sldId id="260" r:id="rId12"/>
    <p:sldId id="285" r:id="rId13"/>
    <p:sldId id="276" r:id="rId14"/>
    <p:sldId id="277" r:id="rId15"/>
    <p:sldId id="287" r:id="rId16"/>
    <p:sldId id="278" r:id="rId17"/>
    <p:sldId id="281" r:id="rId18"/>
    <p:sldId id="288" r:id="rId19"/>
    <p:sldId id="283" r:id="rId20"/>
    <p:sldId id="280" r:id="rId21"/>
    <p:sldId id="284" r:id="rId22"/>
    <p:sldId id="290" r:id="rId23"/>
    <p:sldId id="291" r:id="rId24"/>
    <p:sldId id="292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9A5C"/>
    <a:srgbClr val="00AFB7"/>
    <a:srgbClr val="009694"/>
    <a:srgbClr val="00AF48"/>
    <a:srgbClr val="007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9"/>
    <p:restoredTop sz="82320" autoAdjust="0"/>
  </p:normalViewPr>
  <p:slideViewPr>
    <p:cSldViewPr snapToGrid="0" snapToObjects="1">
      <p:cViewPr varScale="1">
        <p:scale>
          <a:sx n="129" d="100"/>
          <a:sy n="129" d="100"/>
        </p:scale>
        <p:origin x="930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7914C-7338-5A46-A39E-98CF564C7C8B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4CCB0-FBA8-BC43-9FEB-2A7379E8D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8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5D725-A79A-8C48-AA79-07ACFF4C1B2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F5A6A-E757-AD4F-B512-054170E9D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6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F5A6A-E757-AD4F-B512-054170E9DE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57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F5A6A-E757-AD4F-B512-054170E9DE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96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F5A6A-E757-AD4F-B512-054170E9DE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44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F5A6A-E757-AD4F-B512-054170E9DE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74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F5A6A-E757-AD4F-B512-054170E9DE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13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F5A6A-E757-AD4F-B512-054170E9DE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43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F5A6A-E757-AD4F-B512-054170E9DE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99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F5A6A-E757-AD4F-B512-054170E9DE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85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F5A6A-E757-AD4F-B512-054170E9DE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84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F5A6A-E757-AD4F-B512-054170E9DE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42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F5A6A-E757-AD4F-B512-054170E9DE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41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F5A6A-E757-AD4F-B512-054170E9DE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96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F5A6A-E757-AD4F-B512-054170E9DE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08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F5A6A-E757-AD4F-B512-054170E9DE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80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F5A6A-E757-AD4F-B512-054170E9DE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41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F5A6A-E757-AD4F-B512-054170E9DE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49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F5A6A-E757-AD4F-B512-054170E9DE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50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F5A6A-E757-AD4F-B512-054170E9DE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9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742247"/>
            <a:ext cx="6684963" cy="3404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 baseline="0">
                <a:solidFill>
                  <a:srgbClr val="0079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SLIDE SHOW NAME, ALL CAPS, 14 POINT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6307" y="2001319"/>
            <a:ext cx="8230012" cy="240268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Title Slide Header, 28 Point</a:t>
            </a:r>
          </a:p>
          <a:p>
            <a:pPr lvl="0"/>
            <a:r>
              <a:rPr lang="en-US" dirty="0"/>
              <a:t>Title Slide Sub Head, 16 Point </a:t>
            </a:r>
          </a:p>
        </p:txBody>
      </p:sp>
    </p:spTree>
    <p:extLst>
      <p:ext uri="{BB962C8B-B14F-4D97-AF65-F5344CB8AC3E}">
        <p14:creationId xmlns:p14="http://schemas.microsoft.com/office/powerpoint/2010/main" val="201212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742247"/>
            <a:ext cx="6684963" cy="3404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00AFB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SLIDE SHOW NAME, ALL CAPS, 14 POINT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860993" y="1314053"/>
            <a:ext cx="7023241" cy="3089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Arial Bold 25 Point</a:t>
            </a:r>
          </a:p>
          <a:p>
            <a:pPr lvl="0"/>
            <a:r>
              <a:rPr lang="en-US" dirty="0"/>
              <a:t>Body copy 15 point.</a:t>
            </a:r>
          </a:p>
          <a:p>
            <a:pPr lvl="0"/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323850" y="1314053"/>
            <a:ext cx="1372204" cy="1816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5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742247"/>
            <a:ext cx="6684963" cy="3404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0079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SLIDE SHOW NAME, ALL CAPS, 14 POINT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54631" y="1314053"/>
            <a:ext cx="5431698" cy="3089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Arial Bold 24 Point</a:t>
            </a:r>
          </a:p>
          <a:p>
            <a:pPr lvl="0"/>
            <a:r>
              <a:rPr lang="en-US" dirty="0"/>
              <a:t>Body copy 16 point.</a:t>
            </a:r>
          </a:p>
          <a:p>
            <a:pPr lvl="0"/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-1" y="1149109"/>
            <a:ext cx="3084194" cy="3994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7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742247"/>
            <a:ext cx="6684963" cy="3404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 baseline="0">
                <a:solidFill>
                  <a:srgbClr val="C39A5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SLIDE SHOW NAME, ALL CAPS, 14 POINT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6307" y="2001319"/>
            <a:ext cx="8230012" cy="240268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Title Slide Header, 30 Point</a:t>
            </a:r>
          </a:p>
          <a:p>
            <a:pPr lvl="0"/>
            <a:r>
              <a:rPr lang="en-US" dirty="0"/>
              <a:t>Title Slide Sub Head, 16 Point </a:t>
            </a:r>
          </a:p>
        </p:txBody>
      </p:sp>
    </p:spTree>
    <p:extLst>
      <p:ext uri="{BB962C8B-B14F-4D97-AF65-F5344CB8AC3E}">
        <p14:creationId xmlns:p14="http://schemas.microsoft.com/office/powerpoint/2010/main" val="2083191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742247"/>
            <a:ext cx="6684963" cy="3404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C39A5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SLIDE SHOW NAME, ALL CAPS, 14 POINT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1314053"/>
            <a:ext cx="8362469" cy="3089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Arial Bold 25 Point</a:t>
            </a:r>
          </a:p>
          <a:p>
            <a:pPr lvl="0"/>
            <a:r>
              <a:rPr lang="en-US" dirty="0"/>
              <a:t>Body copy 15 point.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42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742247"/>
            <a:ext cx="6684963" cy="3404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C39A5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SLIDE SHOW NAME, ALL CAPS, 14 POINT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54631" y="1314053"/>
            <a:ext cx="5431698" cy="3089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Arial Bold 25 Point</a:t>
            </a:r>
          </a:p>
          <a:p>
            <a:pPr lvl="0"/>
            <a:r>
              <a:rPr lang="en-US" dirty="0"/>
              <a:t>Body copy 15 point.</a:t>
            </a:r>
          </a:p>
          <a:p>
            <a:pPr lvl="0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-1" y="1149109"/>
            <a:ext cx="3084194" cy="3994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743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742247"/>
            <a:ext cx="6684963" cy="3404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C39A5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SLIDE SHOW NAME, ALL CAPS, 14 POINT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860993" y="1314053"/>
            <a:ext cx="7023241" cy="3089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Arial Bold 25 Point</a:t>
            </a:r>
          </a:p>
          <a:p>
            <a:pPr lvl="0"/>
            <a:r>
              <a:rPr lang="en-US" dirty="0"/>
              <a:t>Body copy 15 point.</a:t>
            </a:r>
          </a:p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323850" y="1314053"/>
            <a:ext cx="1372204" cy="1816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3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742247"/>
            <a:ext cx="6684963" cy="3404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0079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SLIDE SHOW NAME, ALL CAPS, 14 POINT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1314053"/>
            <a:ext cx="8362469" cy="3089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Arial Bold 24 Point</a:t>
            </a:r>
          </a:p>
          <a:p>
            <a:pPr lvl="0"/>
            <a:r>
              <a:rPr lang="en-US" dirty="0"/>
              <a:t>Body copy 16 point.</a:t>
            </a:r>
          </a:p>
        </p:txBody>
      </p:sp>
    </p:spTree>
    <p:extLst>
      <p:ext uri="{BB962C8B-B14F-4D97-AF65-F5344CB8AC3E}">
        <p14:creationId xmlns:p14="http://schemas.microsoft.com/office/powerpoint/2010/main" val="2383815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742247"/>
            <a:ext cx="6684963" cy="3404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0079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SLIDE SHOW NAME, ALL CAPS, 14 POINT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54631" y="1314053"/>
            <a:ext cx="5431698" cy="3089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Arial Bold 24 Point</a:t>
            </a:r>
          </a:p>
          <a:p>
            <a:pPr lvl="0"/>
            <a:r>
              <a:rPr lang="en-US" dirty="0"/>
              <a:t>Body copy 16 point.</a:t>
            </a:r>
          </a:p>
          <a:p>
            <a:pPr lvl="0"/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-1" y="1149109"/>
            <a:ext cx="3084194" cy="3994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2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742247"/>
            <a:ext cx="6684963" cy="3404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0079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SLIDE SHOW NAME, ALL CAPS, 14 POINT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1314053"/>
            <a:ext cx="8362469" cy="3089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Arial Bold 24 Point</a:t>
            </a:r>
          </a:p>
          <a:p>
            <a:pPr lvl="0"/>
            <a:r>
              <a:rPr lang="en-US" dirty="0"/>
              <a:t>Body copy 16 point.</a:t>
            </a:r>
          </a:p>
        </p:txBody>
      </p:sp>
    </p:spTree>
    <p:extLst>
      <p:ext uri="{BB962C8B-B14F-4D97-AF65-F5344CB8AC3E}">
        <p14:creationId xmlns:p14="http://schemas.microsoft.com/office/powerpoint/2010/main" val="238381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742247"/>
            <a:ext cx="6684963" cy="3404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0079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SLIDE SHOW NAME, ALL CAPS, 14 POINT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54631" y="1314053"/>
            <a:ext cx="5431698" cy="3089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Arial Bold 24 Point</a:t>
            </a:r>
          </a:p>
          <a:p>
            <a:pPr lvl="0"/>
            <a:r>
              <a:rPr lang="en-US" dirty="0"/>
              <a:t>Body copy 16 point.</a:t>
            </a:r>
          </a:p>
          <a:p>
            <a:pPr lvl="0"/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-1" y="1149109"/>
            <a:ext cx="3084194" cy="3994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2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742247"/>
            <a:ext cx="6684963" cy="3404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0079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SLIDE SHOW NAME, ALL CAPS, 14 POINT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860993" y="1314053"/>
            <a:ext cx="7023241" cy="3089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Arial Bold 24 Point</a:t>
            </a:r>
          </a:p>
          <a:p>
            <a:pPr lvl="0"/>
            <a:r>
              <a:rPr lang="en-US" dirty="0"/>
              <a:t>Body copy 16 point.</a:t>
            </a:r>
          </a:p>
          <a:p>
            <a:pPr lvl="0"/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323850" y="1314053"/>
            <a:ext cx="1372204" cy="1816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78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742247"/>
            <a:ext cx="6684963" cy="3404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00AFB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SLIDE SHOW NAME, ALL CAPS, 14 POINT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1314053"/>
            <a:ext cx="8362469" cy="3089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Arial Bold 25 Point</a:t>
            </a:r>
          </a:p>
          <a:p>
            <a:pPr lvl="0"/>
            <a:r>
              <a:rPr lang="en-US" dirty="0"/>
              <a:t>Body copy 15 point.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0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742247"/>
            <a:ext cx="6684963" cy="3404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00AFB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SLIDE SHOW NAME, ALL CAPS, 14 POINT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54631" y="1314053"/>
            <a:ext cx="5431698" cy="3089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Arial Bold 25 Point</a:t>
            </a:r>
          </a:p>
          <a:p>
            <a:pPr lvl="0"/>
            <a:r>
              <a:rPr lang="en-US" dirty="0"/>
              <a:t>Body copy 15 point.</a:t>
            </a:r>
          </a:p>
          <a:p>
            <a:pPr lvl="0"/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-1" y="1149109"/>
            <a:ext cx="3084194" cy="3994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8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742247"/>
            <a:ext cx="6684963" cy="3404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 baseline="0">
                <a:solidFill>
                  <a:srgbClr val="00AFB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SLIDE SHOW NAME, ALL CAPS, 14 POINT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56307" y="2001319"/>
            <a:ext cx="8230012" cy="240268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Title Slide Header, 30 Point</a:t>
            </a:r>
          </a:p>
          <a:p>
            <a:pPr lvl="0"/>
            <a:r>
              <a:rPr lang="en-US" dirty="0"/>
              <a:t>Title Slide Sub Head, 16 Point </a:t>
            </a:r>
          </a:p>
        </p:txBody>
      </p:sp>
    </p:spTree>
    <p:extLst>
      <p:ext uri="{BB962C8B-B14F-4D97-AF65-F5344CB8AC3E}">
        <p14:creationId xmlns:p14="http://schemas.microsoft.com/office/powerpoint/2010/main" val="122064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742247"/>
            <a:ext cx="6684963" cy="3404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00AFB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SLIDE SHOW NAME, ALL CAPS, 14 POINT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1314053"/>
            <a:ext cx="8362469" cy="3089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Arial Bold 25 Point</a:t>
            </a:r>
          </a:p>
          <a:p>
            <a:pPr lvl="0"/>
            <a:r>
              <a:rPr lang="en-US" dirty="0"/>
              <a:t>Body copy 15 point.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6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742247"/>
            <a:ext cx="6684963" cy="3404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00AFB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SLIDE SHOW NAME, ALL CAPS, 14 POINT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54631" y="1314053"/>
            <a:ext cx="5431698" cy="3089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Arial Bold 25 Point</a:t>
            </a:r>
          </a:p>
          <a:p>
            <a:pPr lvl="0"/>
            <a:r>
              <a:rPr lang="en-US" dirty="0"/>
              <a:t>Body copy 15 point.</a:t>
            </a:r>
          </a:p>
          <a:p>
            <a:pPr lvl="0"/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-1" y="1149109"/>
            <a:ext cx="3084194" cy="3994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10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PPT_Graphic_1ErieBlue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1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  <p:sldLayoutId id="2147483657" r:id="rId4"/>
    <p:sldLayoutId id="2147483671" r:id="rId5"/>
    <p:sldLayoutId id="214748367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7PPT_Graphic_1Aqua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8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8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2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9" r:id="rId5"/>
    <p:sldLayoutId id="214748367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YourTurn@erieinsurance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YourTurn@ErieInsurance.co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86" y="1370433"/>
            <a:ext cx="7522029" cy="28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527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The Application - Trips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102973" y="1260041"/>
            <a:ext cx="2057400" cy="36576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5418770" y="1268205"/>
            <a:ext cx="20574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929" y="2117261"/>
            <a:ext cx="2661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Users can get details on trips to see where and when negative events occurred.</a:t>
            </a:r>
          </a:p>
        </p:txBody>
      </p:sp>
    </p:spTree>
    <p:extLst>
      <p:ext uri="{BB962C8B-B14F-4D97-AF65-F5344CB8AC3E}">
        <p14:creationId xmlns:p14="http://schemas.microsoft.com/office/powerpoint/2010/main" val="159567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The Application - Score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87674" y="1270797"/>
            <a:ext cx="5887363" cy="295265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Every two weeks, users get a score ranging from 40 to 100 and receive awards for scores of 90 and above 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Youthful Drivers :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Score of 95 or above = $10.00 reward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Score of 90 to 94 = $5.00 reward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Adults: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Score of 95 or above = $5.00 reward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Score of 90 to 94 = $2.50 reward</a:t>
            </a:r>
          </a:p>
          <a:p>
            <a:pPr lvl="1" indent="0">
              <a:buNone/>
            </a:pPr>
            <a:endParaRPr lang="en-US" sz="31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46"/>
          <a:stretch/>
        </p:blipFill>
        <p:spPr>
          <a:xfrm>
            <a:off x="323850" y="1306956"/>
            <a:ext cx="2055495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1617" y="4432173"/>
            <a:ext cx="4383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* IN only – Both youthful drivers and adults receive $5.00 for 95 or above and $2.50 for 90-94</a:t>
            </a:r>
          </a:p>
        </p:txBody>
      </p:sp>
    </p:spTree>
    <p:extLst>
      <p:ext uri="{BB962C8B-B14F-4D97-AF65-F5344CB8AC3E}">
        <p14:creationId xmlns:p14="http://schemas.microsoft.com/office/powerpoint/2010/main" val="328298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The Application - Rewards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77787" y="1302117"/>
            <a:ext cx="2057400" cy="36576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2742354" y="1294538"/>
            <a:ext cx="20574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1036" y="1551214"/>
            <a:ext cx="342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Rewards can be redeemed for gift cards or prepaid Visa cards, or can be donated to charity.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Rewards do not expire.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When redeemed, users will receive the rewards by email.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Scores reset every two weeks and users get the opportunity to earn more rewards.</a:t>
            </a:r>
          </a:p>
        </p:txBody>
      </p:sp>
    </p:spTree>
    <p:extLst>
      <p:ext uri="{BB962C8B-B14F-4D97-AF65-F5344CB8AC3E}">
        <p14:creationId xmlns:p14="http://schemas.microsoft.com/office/powerpoint/2010/main" val="1601272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The Application – Family Share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421" y="1284533"/>
            <a:ext cx="27595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“Family” is an opt-in program that can be created from within the </a:t>
            </a:r>
            <a:r>
              <a:rPr lang="en-US" dirty="0" err="1">
                <a:solidFill>
                  <a:schemeClr val="bg1"/>
                </a:solidFill>
              </a:rPr>
              <a:t>YourTurn</a:t>
            </a:r>
            <a:r>
              <a:rPr lang="en-US" dirty="0">
                <a:solidFill>
                  <a:schemeClr val="bg1"/>
                </a:solidFill>
              </a:rPr>
              <a:t> application and used by any registered </a:t>
            </a:r>
            <a:r>
              <a:rPr lang="en-US" dirty="0" err="1">
                <a:solidFill>
                  <a:schemeClr val="bg1"/>
                </a:solidFill>
              </a:rPr>
              <a:t>YourTurn</a:t>
            </a:r>
            <a:r>
              <a:rPr lang="en-US" dirty="0">
                <a:solidFill>
                  <a:schemeClr val="bg1"/>
                </a:solidFill>
              </a:rPr>
              <a:t> participants.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Participating family members can see others family members’ scores and latest location,  details on trips, trends, and streaks.</a:t>
            </a: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223461" y="1267854"/>
            <a:ext cx="2057400" cy="36576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5490354" y="1275669"/>
            <a:ext cx="2057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22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The Application - Leaderboards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28613" y="1316842"/>
            <a:ext cx="2057400" cy="36576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2819122" y="1316493"/>
            <a:ext cx="20574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94536" y="191043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Leaderboards let users see how they’re performing compared to their peers.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There are leaderboards for Overall score, Phone Distraction, and Speeding. </a:t>
            </a:r>
          </a:p>
        </p:txBody>
      </p:sp>
    </p:spTree>
    <p:extLst>
      <p:ext uri="{BB962C8B-B14F-4D97-AF65-F5344CB8AC3E}">
        <p14:creationId xmlns:p14="http://schemas.microsoft.com/office/powerpoint/2010/main" val="672597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The Application - Trends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551214"/>
            <a:ext cx="342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Trends give users a view of how their performance is tracking over the course of the two-week scoring period.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Trends are available for Overall Score and each of the scored elements (distraction, speeding, hard braking, hard cornering, and harsh acceleration). 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005316" y="2029093"/>
            <a:ext cx="2901907" cy="175913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3648221" y="1310947"/>
            <a:ext cx="2057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23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The Application - Streaks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328" y="1959414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Streaks encourages users to always be on their best behavior by tracking consecutive trips with no negative instances of scored elements.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647694" y="1307558"/>
            <a:ext cx="2057400" cy="36576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725" y="2274191"/>
            <a:ext cx="2744366" cy="139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238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Questions and Support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8482" y="1377996"/>
            <a:ext cx="730703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prstClr val="white"/>
                </a:solidFill>
              </a:rPr>
              <a:t>Users</a:t>
            </a:r>
            <a:r>
              <a:rPr lang="en-US" dirty="0">
                <a:solidFill>
                  <a:prstClr val="white"/>
                </a:solidFill>
              </a:rPr>
              <a:t> can get help or ask questions about the program by:</a:t>
            </a:r>
          </a:p>
          <a:p>
            <a:endParaRPr lang="en-US" dirty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</a:rPr>
              <a:t>Accessing the “Help” section within the application and referencing FAQs.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</a:rPr>
              <a:t>Contacting Erie Insurance at </a:t>
            </a:r>
            <a:r>
              <a:rPr lang="en-US" dirty="0">
                <a:solidFill>
                  <a:prstClr val="white"/>
                </a:solidFill>
                <a:hlinkClick r:id="rId3"/>
              </a:rPr>
              <a:t>YourTurn@erieinsurance.com</a:t>
            </a:r>
            <a:endParaRPr lang="en-US" dirty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</a:rPr>
              <a:t>For technical issues with the application – contact tech support using the “email us” option within the application.</a:t>
            </a:r>
          </a:p>
          <a:p>
            <a:pPr lvl="1"/>
            <a:endParaRPr lang="en-US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prstClr val="white"/>
                </a:solidFill>
              </a:rPr>
              <a:t>Agent</a:t>
            </a:r>
            <a:r>
              <a:rPr lang="en-US" dirty="0">
                <a:solidFill>
                  <a:prstClr val="white"/>
                </a:solidFill>
              </a:rPr>
              <a:t> questions can be directed to </a:t>
            </a:r>
            <a:r>
              <a:rPr lang="en-US" dirty="0">
                <a:solidFill>
                  <a:prstClr val="white"/>
                </a:solidFill>
                <a:hlinkClick r:id="rId4"/>
              </a:rPr>
              <a:t>YourTurn@ErieInsurance.com</a:t>
            </a:r>
            <a:endParaRPr lang="en-US" dirty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75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800" b="1" dirty="0" err="1">
                <a:solidFill>
                  <a:schemeClr val="bg1"/>
                </a:solidFill>
              </a:rPr>
              <a:t>Unenrollment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447" y="1279089"/>
            <a:ext cx="8205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</a:rPr>
              <a:t>Participation is voluntary – if a user no longer wishes to participate, they can uninstall the application.</a:t>
            </a:r>
          </a:p>
          <a:p>
            <a:endParaRPr lang="en-US" dirty="0">
              <a:solidFill>
                <a:prstClr val="white"/>
              </a:solidFill>
            </a:endParaRPr>
          </a:p>
          <a:p>
            <a:pPr lvl="1"/>
            <a:endParaRPr lang="en-US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</a:rPr>
              <a:t>If a policyholder cancels their policy, we will send notice to CMT to have them turn off the application to prevent them from continuing to earn rewards.</a:t>
            </a:r>
          </a:p>
        </p:txBody>
      </p:sp>
    </p:spTree>
    <p:extLst>
      <p:ext uri="{BB962C8B-B14F-4D97-AF65-F5344CB8AC3E}">
        <p14:creationId xmlns:p14="http://schemas.microsoft.com/office/powerpoint/2010/main" val="4008370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8482" y="1602254"/>
            <a:ext cx="7307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Thank you for taking the time to learn about the </a:t>
            </a:r>
            <a:r>
              <a:rPr lang="en-US" sz="2000" dirty="0" err="1">
                <a:solidFill>
                  <a:prstClr val="white"/>
                </a:solidFill>
              </a:rPr>
              <a:t>YourTurn</a:t>
            </a:r>
            <a:r>
              <a:rPr lang="en-US" sz="2000" dirty="0">
                <a:solidFill>
                  <a:prstClr val="white"/>
                </a:solidFill>
              </a:rPr>
              <a:t> program!</a:t>
            </a:r>
          </a:p>
          <a:p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778" y="2617917"/>
            <a:ext cx="3799156" cy="146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37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Program Basics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0766" y="1714089"/>
            <a:ext cx="8362469" cy="207412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YourTurn</a:t>
            </a:r>
            <a:r>
              <a:rPr lang="en-US" sz="1800" dirty="0"/>
              <a:t> is Erie Insurance’s new rewards-based telematics program for drivers.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Drivers of all ages can participate and earn rewards for exhibiting good driving behaviors.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62891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Program Basics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31312" y="1288498"/>
            <a:ext cx="1318763" cy="461576"/>
          </a:xfrm>
        </p:spPr>
        <p:txBody>
          <a:bodyPr>
            <a:normAutofit fontScale="92500"/>
          </a:bodyPr>
          <a:lstStyle/>
          <a:p>
            <a:r>
              <a:rPr lang="en-US" sz="1600" b="1" dirty="0"/>
              <a:t>Drive Safely 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46"/>
          <a:stretch/>
        </p:blipFill>
        <p:spPr>
          <a:xfrm>
            <a:off x="1594492" y="1668356"/>
            <a:ext cx="1911096" cy="324612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950696" y="1670561"/>
            <a:ext cx="1911096" cy="324612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806706" y="1351723"/>
            <a:ext cx="785192" cy="198782"/>
          </a:xfrm>
          <a:prstGeom prst="rightArrow">
            <a:avLst/>
          </a:prstGeom>
          <a:ln w="19050"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363582" y="1281874"/>
            <a:ext cx="1318763" cy="4615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Get Paid!</a:t>
            </a:r>
          </a:p>
        </p:txBody>
      </p:sp>
    </p:spTree>
    <p:extLst>
      <p:ext uri="{BB962C8B-B14F-4D97-AF65-F5344CB8AC3E}">
        <p14:creationId xmlns:p14="http://schemas.microsoft.com/office/powerpoint/2010/main" val="3332819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Rewards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74842" y="1241585"/>
            <a:ext cx="6510132" cy="305212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Every two weeks, users get a score ranging from 40 to 100 and receive rewards for a score of 90 and above. *</a:t>
            </a:r>
          </a:p>
          <a:p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Youthful Drivers: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Score of 95 or above = $10.00 reward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Score of 90 to 94 = $5.00 reward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 Adults: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Score of 95 or above = $5.00 reward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Score of 90 to 94 = $2.50 reward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23850" y="1352509"/>
            <a:ext cx="1911096" cy="3246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5656" y="4322843"/>
            <a:ext cx="4383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* IN only – Both youthful drivers and adults receive $5.00 for 95 or above and $2.50 for 90-94</a:t>
            </a:r>
          </a:p>
        </p:txBody>
      </p:sp>
    </p:spTree>
    <p:extLst>
      <p:ext uri="{BB962C8B-B14F-4D97-AF65-F5344CB8AC3E}">
        <p14:creationId xmlns:p14="http://schemas.microsoft.com/office/powerpoint/2010/main" val="106103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Enrollment in </a:t>
            </a:r>
            <a:r>
              <a:rPr lang="en-US" sz="1800" b="1" dirty="0" err="1">
                <a:solidFill>
                  <a:schemeClr val="bg1"/>
                </a:solidFill>
              </a:rPr>
              <a:t>YourTurn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22497" y="1632853"/>
            <a:ext cx="2628900" cy="2955472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Users can be enrolled through </a:t>
            </a:r>
            <a:r>
              <a:rPr lang="en-US" sz="1800" dirty="0" err="1"/>
              <a:t>DSpro</a:t>
            </a:r>
            <a:r>
              <a:rPr lang="en-US" sz="1800" dirty="0"/>
              <a:t> Web by selecting the </a:t>
            </a:r>
            <a:r>
              <a:rPr lang="en-US" sz="1800" dirty="0" err="1"/>
              <a:t>YourTurn</a:t>
            </a:r>
            <a:r>
              <a:rPr lang="en-US" sz="1800" dirty="0"/>
              <a:t> Rewards Program checkbox on the Driver screen and entering the driver’s smart phone number.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731" y="1337514"/>
            <a:ext cx="5390616" cy="295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6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Getting Set 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00428" y="2147183"/>
            <a:ext cx="5021007" cy="1404256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Following enrollment through </a:t>
            </a:r>
            <a:r>
              <a:rPr lang="en-US" sz="1800" dirty="0" err="1"/>
              <a:t>DSpro</a:t>
            </a:r>
            <a:r>
              <a:rPr lang="en-US" sz="1800" dirty="0"/>
              <a:t> Web, users will receive a text message with a link to download the app from the App Store or the Google Play store.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Next, go through the account creation process by entering a valid email address where rewards will be sent.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Also, users must accept Terms &amp; Conditions to complete setup.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63" y="1314430"/>
            <a:ext cx="205613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29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Getting Set 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0766" y="1248741"/>
            <a:ext cx="8362469" cy="808661"/>
          </a:xfrm>
        </p:spPr>
        <p:txBody>
          <a:bodyPr>
            <a:normAutofit/>
          </a:bodyPr>
          <a:lstStyle/>
          <a:p>
            <a:pPr algn="ctr"/>
            <a:r>
              <a:rPr lang="en-US" sz="1600" dirty="0"/>
              <a:t>That’s it! Drivers are ready to hit the road and start earning rewards!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46"/>
          <a:stretch/>
        </p:blipFill>
        <p:spPr>
          <a:xfrm>
            <a:off x="2449246" y="1698173"/>
            <a:ext cx="1911096" cy="324612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761855" y="1710317"/>
            <a:ext cx="1911096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83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The Application -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87825" y="1371601"/>
            <a:ext cx="4016358" cy="347798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</a:t>
            </a:r>
            <a:r>
              <a:rPr lang="en-US" sz="1800" dirty="0" err="1"/>
              <a:t>YourTurn</a:t>
            </a:r>
            <a:r>
              <a:rPr lang="en-US" sz="1800" dirty="0"/>
              <a:t> application was developed in conjunction with a company called Cambridge Mobile Telematics (CMT).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CMT is a Boston-based company with a long history in the telematics and insurance industries.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CMT’s mission is “making roads safer around the world by making drivers better.”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CMT’s main product is the </a:t>
            </a:r>
            <a:r>
              <a:rPr lang="en-US" sz="1800" dirty="0" err="1"/>
              <a:t>DriveWell</a:t>
            </a:r>
            <a:r>
              <a:rPr lang="en-US" sz="1800" dirty="0"/>
              <a:t> application.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188" y="1365064"/>
            <a:ext cx="2258716" cy="75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571" y="2381881"/>
            <a:ext cx="2521285" cy="200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82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The Application -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21510" y="1371601"/>
            <a:ext cx="4016358" cy="347798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</a:t>
            </a:r>
            <a:r>
              <a:rPr lang="en-US" sz="1800" dirty="0" err="1"/>
              <a:t>YourTurn</a:t>
            </a:r>
            <a:r>
              <a:rPr lang="en-US" sz="1800" dirty="0"/>
              <a:t> application pairs with the in-vehicle tag to track and score drivers on five components:</a:t>
            </a:r>
          </a:p>
          <a:p>
            <a:endParaRPr lang="en-US" sz="1800" dirty="0"/>
          </a:p>
          <a:p>
            <a:r>
              <a:rPr lang="en-US" sz="1800" dirty="0"/>
              <a:t>	1.  Distraction/Phone Use</a:t>
            </a:r>
          </a:p>
          <a:p>
            <a:r>
              <a:rPr lang="en-US" sz="1800" dirty="0"/>
              <a:t>	2.  Speeding</a:t>
            </a:r>
          </a:p>
          <a:p>
            <a:r>
              <a:rPr lang="en-US" sz="1800" dirty="0"/>
              <a:t>	3.  Hard Braking</a:t>
            </a:r>
          </a:p>
          <a:p>
            <a:r>
              <a:rPr lang="en-US" sz="1800" dirty="0"/>
              <a:t>	4.  Hard Cornering</a:t>
            </a:r>
          </a:p>
          <a:p>
            <a:r>
              <a:rPr lang="en-US" sz="1800" dirty="0"/>
              <a:t>	5.  Harsh Acceleration  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46"/>
          <a:stretch/>
        </p:blipFill>
        <p:spPr>
          <a:xfrm>
            <a:off x="386132" y="1306266"/>
            <a:ext cx="2055495" cy="36576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2810874" y="1325852"/>
            <a:ext cx="2057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2674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3EC08D61F09499B250E62FF78ED54" ma:contentTypeVersion="3" ma:contentTypeDescription="Create a new document." ma:contentTypeScope="" ma:versionID="93d63369b7db9141dd950ee3f1bb4db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da8e494cb5ecca3ea31f13cadb0d02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Lab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44D212-641B-43C5-A9E2-0C0D9A308044}"/>
</file>

<file path=customXml/itemProps2.xml><?xml version="1.0" encoding="utf-8"?>
<ds:datastoreItem xmlns:ds="http://schemas.openxmlformats.org/officeDocument/2006/customXml" ds:itemID="{581172AA-CAF9-4AD9-B3EB-9916B32E1B69}"/>
</file>

<file path=customXml/itemProps3.xml><?xml version="1.0" encoding="utf-8"?>
<ds:datastoreItem xmlns:ds="http://schemas.openxmlformats.org/officeDocument/2006/customXml" ds:itemID="{F211D6C2-D94F-465E-AFF5-1ED03379A40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21875</TotalTime>
  <Words>786</Words>
  <Application>Microsoft Office PowerPoint</Application>
  <PresentationFormat>On-screen Show (16:9)</PresentationFormat>
  <Paragraphs>100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Erie Insurance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Benes</dc:creator>
  <cp:lastModifiedBy>Park, Duncan A.</cp:lastModifiedBy>
  <cp:revision>92</cp:revision>
  <cp:lastPrinted>2017-07-27T15:48:42Z</cp:lastPrinted>
  <dcterms:created xsi:type="dcterms:W3CDTF">2017-04-06T20:21:00Z</dcterms:created>
  <dcterms:modified xsi:type="dcterms:W3CDTF">2019-10-29T17:11:35Z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0x010100C323EC08D61F09499B250E62FF78ED54</vt:lpwstr>
  </property>
</Properties>
</file>